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1"/>
  </p:notesMasterIdLst>
  <p:handoutMasterIdLst>
    <p:handoutMasterId r:id="rId22"/>
  </p:handoutMasterIdLst>
  <p:sldIdLst>
    <p:sldId id="277" r:id="rId5"/>
    <p:sldId id="288" r:id="rId6"/>
    <p:sldId id="292" r:id="rId7"/>
    <p:sldId id="291" r:id="rId8"/>
    <p:sldId id="293" r:id="rId9"/>
    <p:sldId id="289" r:id="rId10"/>
    <p:sldId id="279" r:id="rId11"/>
    <p:sldId id="280" r:id="rId12"/>
    <p:sldId id="282" r:id="rId13"/>
    <p:sldId id="283" r:id="rId14"/>
    <p:sldId id="284" r:id="rId15"/>
    <p:sldId id="285" r:id="rId16"/>
    <p:sldId id="286" r:id="rId17"/>
    <p:sldId id="294" r:id="rId18"/>
    <p:sldId id="295" r:id="rId19"/>
    <p:sldId id="287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779B65"/>
    <a:srgbClr val="E33E1D"/>
    <a:srgbClr val="FF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0718" autoAdjust="0"/>
  </p:normalViewPr>
  <p:slideViewPr>
    <p:cSldViewPr>
      <p:cViewPr>
        <p:scale>
          <a:sx n="75" d="100"/>
          <a:sy n="75" d="100"/>
        </p:scale>
        <p:origin x="-97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2C35B-6CFE-4946-82BB-21F141709873}" type="datetimeFigureOut">
              <a:rPr lang="en-GB" smtClean="0"/>
              <a:pPr/>
              <a:t>19/05/2016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DA0DF-E7CD-43CE-BCC8-663F44D8E4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719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AB1AD-DA5B-43A9-B5F2-1762AA51BBDD}" type="datetimeFigureOut">
              <a:rPr lang="en-GB" smtClean="0"/>
              <a:pPr/>
              <a:t>19/05/2016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CD445-8956-4D2D-B93F-0CE2FEB442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92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917D1-CF0C-4684-8993-E17D0679C1D7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Bystsnder</a:t>
            </a:r>
            <a:r>
              <a:rPr lang="en-GB" dirty="0" smtClean="0"/>
              <a:t> CPR rate in Norway is 73%, S2D is 25% (</a:t>
            </a:r>
            <a:r>
              <a:rPr lang="en-GB" dirty="0" err="1" smtClean="0"/>
              <a:t>Emerg</a:t>
            </a:r>
            <a:r>
              <a:rPr lang="en-GB" dirty="0" smtClean="0"/>
              <a:t> Med J   doi:10.1136/emermed-2015-204847)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CD445-8956-4D2D-B93F-0CE2FEB4421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02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YAS committed to</a:t>
            </a:r>
            <a:r>
              <a:rPr lang="en-GB" baseline="0" dirty="0" smtClean="0"/>
              <a:t> increasing S2D by 10% by 2020.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CD445-8956-4D2D-B93F-0CE2FEB4421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28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38% were &lt;65 years old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CD445-8956-4D2D-B93F-0CE2FEB4421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14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YAS has committed to increasing bystander</a:t>
            </a:r>
            <a:r>
              <a:rPr lang="en-GB" baseline="0" dirty="0" smtClean="0"/>
              <a:t> CPR from 43% to &gt;60% by 2020</a:t>
            </a:r>
            <a:endParaRPr lang="en-GB" dirty="0" smtClean="0"/>
          </a:p>
          <a:p>
            <a:r>
              <a:rPr lang="en-GB" dirty="0" smtClean="0"/>
              <a:t>Norway’s S2D is 25% </a:t>
            </a:r>
            <a:r>
              <a:rPr lang="en-GB" dirty="0" err="1" smtClean="0"/>
              <a:t>Emerg</a:t>
            </a:r>
            <a:r>
              <a:rPr lang="en-GB" dirty="0" smtClean="0"/>
              <a:t> Med J   doi:10.1136/emermed-2015-204847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CD445-8956-4D2D-B93F-0CE2FEB4421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902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Early CPR can improve S2D by up to 4-fold</a:t>
            </a:r>
          </a:p>
          <a:p>
            <a:r>
              <a:rPr lang="en-GB" dirty="0" smtClean="0"/>
              <a:t>Defibrillation</a:t>
            </a:r>
            <a:r>
              <a:rPr lang="en-GB" baseline="0" dirty="0" smtClean="0"/>
              <a:t> within 3-5 minutes can produce S2D of 50-70%</a:t>
            </a:r>
          </a:p>
          <a:p>
            <a:r>
              <a:rPr lang="en-GB" baseline="0" dirty="0" smtClean="0"/>
              <a:t>Standardised post-resuscitation care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CD445-8956-4D2D-B93F-0CE2FEB4421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9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YAS</a:t>
            </a:r>
            <a:r>
              <a:rPr lang="en-GB" baseline="0" dirty="0" smtClean="0"/>
              <a:t> was held up as an exemplar of best practice. Model shared and all planning/documents shared essentially providing each service with the toolkit to follow our model.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CD445-8956-4D2D-B93F-0CE2FEB4421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99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AS-AFT powerpoin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799"/>
            <a:ext cx="9144000" cy="5410201"/>
          </a:xfrm>
          <a:prstGeom prst="rect">
            <a:avLst/>
          </a:prstGeom>
        </p:spPr>
      </p:pic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016750" cy="1055688"/>
          </a:xfrm>
        </p:spPr>
        <p:txBody>
          <a:bodyPr/>
          <a:lstStyle>
            <a:lvl1pPr marL="0" indent="0" algn="ctr">
              <a:buFont typeface="Times" pitchFamily="-84" charset="0"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grpSp>
        <p:nvGrpSpPr>
          <p:cNvPr id="1026" name="Group 2"/>
          <p:cNvGrpSpPr>
            <a:grpSpLocks noChangeAspect="1"/>
          </p:cNvGrpSpPr>
          <p:nvPr userDrawn="1"/>
        </p:nvGrpSpPr>
        <p:grpSpPr bwMode="auto">
          <a:xfrm>
            <a:off x="1763688" y="1196752"/>
            <a:ext cx="5765800" cy="2082800"/>
            <a:chOff x="105257250" y="108296512"/>
            <a:chExt cx="9525000" cy="3438525"/>
          </a:xfrm>
        </p:grpSpPr>
        <p:sp>
          <p:nvSpPr>
            <p:cNvPr id="1027" name="Oval 3" descr="AGM pic 3"/>
            <p:cNvSpPr>
              <a:spLocks noChangeAspect="1" noChangeArrowheads="1"/>
            </p:cNvSpPr>
            <p:nvPr/>
          </p:nvSpPr>
          <p:spPr bwMode="auto">
            <a:xfrm>
              <a:off x="111613848" y="108613473"/>
              <a:ext cx="2844000" cy="2772000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 r="-6338"/>
              </a:stretch>
            </a:blip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" name="Oval 4" descr="AGM pic 2"/>
            <p:cNvSpPr>
              <a:spLocks noChangeAspect="1" noChangeArrowheads="1"/>
            </p:cNvSpPr>
            <p:nvPr/>
          </p:nvSpPr>
          <p:spPr bwMode="auto">
            <a:xfrm>
              <a:off x="108600999" y="108633228"/>
              <a:ext cx="2844000" cy="2736000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b="-18575"/>
              </a:stretch>
            </a:blip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" name="Oval 5" descr="AGM pic1"/>
            <p:cNvSpPr>
              <a:spLocks noChangeAspect="1" noChangeArrowheads="1"/>
            </p:cNvSpPr>
            <p:nvPr/>
          </p:nvSpPr>
          <p:spPr bwMode="auto">
            <a:xfrm>
              <a:off x="105480150" y="108599775"/>
              <a:ext cx="2880000" cy="2808000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 b="-8209"/>
              </a:stretch>
            </a:blipFill>
            <a:ln w="9525" algn="in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0" name="Picture 6" descr="3 colour rings - empty horizonta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>
              <a:off x="105257250" y="108296512"/>
              <a:ext cx="9525000" cy="343852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19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19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ED2ED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AS-AFT powerpoint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475183"/>
            <a:ext cx="9144000" cy="5410201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39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2608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26086"/>
          </a:solidFill>
          <a:latin typeface="Arial" charset="0"/>
          <a:ea typeface="Geneva" pitchFamily="-8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26086"/>
          </a:solidFill>
          <a:latin typeface="Arial" charset="0"/>
          <a:ea typeface="Geneva" pitchFamily="-8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26086"/>
          </a:solidFill>
          <a:latin typeface="Arial" charset="0"/>
          <a:ea typeface="Geneva" pitchFamily="-8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26086"/>
          </a:solidFill>
          <a:latin typeface="Arial" charset="0"/>
          <a:ea typeface="Geneva" pitchFamily="-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26086"/>
          </a:solidFill>
          <a:latin typeface="Arial" charset="0"/>
          <a:ea typeface="Geneva" pitchFamily="-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26086"/>
          </a:solidFill>
          <a:latin typeface="Arial" charset="0"/>
          <a:ea typeface="Geneva" pitchFamily="-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26086"/>
          </a:solidFill>
          <a:latin typeface="Arial" charset="0"/>
          <a:ea typeface="Geneva" pitchFamily="-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26086"/>
          </a:solidFill>
          <a:latin typeface="Arial" charset="0"/>
          <a:ea typeface="Geneva" pitchFamily="-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-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-84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-8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-84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789363"/>
            <a:ext cx="8569325" cy="1714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400" dirty="0" smtClean="0"/>
              <a:t>Improving Survival to Discharge following Out of Hospital Cardiac Arrest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96336" y="551723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Restart a Heart day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88 Schools visited</a:t>
            </a:r>
          </a:p>
          <a:p>
            <a:r>
              <a:rPr lang="en-GB" dirty="0" smtClean="0"/>
              <a:t>&gt;20,000 </a:t>
            </a:r>
            <a:r>
              <a:rPr lang="en-GB" dirty="0"/>
              <a:t>children taught</a:t>
            </a:r>
          </a:p>
          <a:p>
            <a:r>
              <a:rPr lang="en-GB" dirty="0"/>
              <a:t>&gt;</a:t>
            </a:r>
            <a:r>
              <a:rPr lang="en-GB" dirty="0" smtClean="0"/>
              <a:t>400 </a:t>
            </a:r>
            <a:r>
              <a:rPr lang="en-GB" dirty="0"/>
              <a:t>volunteers from </a:t>
            </a:r>
            <a:r>
              <a:rPr lang="en-GB" dirty="0" smtClean="0"/>
              <a:t>clinical </a:t>
            </a:r>
            <a:r>
              <a:rPr lang="en-GB" dirty="0"/>
              <a:t>and </a:t>
            </a:r>
            <a:r>
              <a:rPr lang="en-GB" dirty="0" smtClean="0"/>
              <a:t>non-clinical </a:t>
            </a:r>
            <a:r>
              <a:rPr lang="en-GB" dirty="0"/>
              <a:t>staff, St John Ambulance, Community First Responders, Resuscitation training departments, </a:t>
            </a:r>
            <a:r>
              <a:rPr lang="en-GB" dirty="0" smtClean="0"/>
              <a:t>Fire &amp; Rescue </a:t>
            </a:r>
            <a:r>
              <a:rPr lang="en-GB" dirty="0"/>
              <a:t>Service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27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20888"/>
            <a:ext cx="7391400" cy="3528392"/>
          </a:xfrm>
        </p:spPr>
        <p:txBody>
          <a:bodyPr/>
          <a:lstStyle/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129 schools registered across Yorkshire</a:t>
            </a:r>
          </a:p>
          <a:p>
            <a:r>
              <a:rPr lang="en-GB" sz="2800" dirty="0" smtClean="0"/>
              <a:t>267 volunteers already registered</a:t>
            </a:r>
          </a:p>
          <a:p>
            <a:r>
              <a:rPr lang="en-GB" sz="2800" dirty="0"/>
              <a:t>Target to beat last year’s </a:t>
            </a:r>
            <a:r>
              <a:rPr lang="en-GB" sz="2800" dirty="0" smtClean="0"/>
              <a:t>figure</a:t>
            </a:r>
          </a:p>
          <a:p>
            <a:pPr lvl="1"/>
            <a:r>
              <a:rPr lang="en-GB" sz="2400" dirty="0" smtClean="0"/>
              <a:t>projection </a:t>
            </a:r>
            <a:r>
              <a:rPr lang="en-GB" sz="2400" dirty="0"/>
              <a:t>~25,000</a:t>
            </a:r>
          </a:p>
          <a:p>
            <a:r>
              <a:rPr lang="en-GB" sz="2800" dirty="0" smtClean="0"/>
              <a:t>Partnership working 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2536"/>
            <a:ext cx="58483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80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Spreading best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Formed National Strategic Committee with RC(UK) , BHF, BRC, SJA</a:t>
            </a:r>
            <a:endParaRPr lang="en-GB" sz="2800" dirty="0"/>
          </a:p>
          <a:p>
            <a:r>
              <a:rPr lang="en-GB" sz="2800" dirty="0" smtClean="0"/>
              <a:t>March 2016 - Presented to Association of Ambulance Chief Executives</a:t>
            </a:r>
          </a:p>
          <a:p>
            <a:r>
              <a:rPr lang="en-GB" sz="2800" dirty="0" smtClean="0"/>
              <a:t>April 2016 - Presented </a:t>
            </a:r>
            <a:r>
              <a:rPr lang="en-GB" sz="2800" dirty="0"/>
              <a:t>to All Party Political Group at </a:t>
            </a:r>
            <a:r>
              <a:rPr lang="en-GB" sz="2800" dirty="0" smtClean="0"/>
              <a:t>Westminster</a:t>
            </a:r>
          </a:p>
        </p:txBody>
      </p:sp>
    </p:spTree>
    <p:extLst>
      <p:ext uri="{BB962C8B-B14F-4D97-AF65-F5344CB8AC3E}">
        <p14:creationId xmlns:p14="http://schemas.microsoft.com/office/powerpoint/2010/main" val="406430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Restart a Heart 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Commitment from all </a:t>
            </a:r>
            <a:r>
              <a:rPr lang="en-GB" dirty="0" smtClean="0"/>
              <a:t>English ambulance trusts</a:t>
            </a:r>
            <a:endParaRPr lang="en-GB" dirty="0"/>
          </a:p>
          <a:p>
            <a:r>
              <a:rPr lang="en-GB" dirty="0" smtClean="0"/>
              <a:t>April 2016 - Hosted webinar to </a:t>
            </a:r>
            <a:r>
              <a:rPr lang="en-GB" dirty="0"/>
              <a:t>share best </a:t>
            </a:r>
            <a:r>
              <a:rPr lang="en-GB" dirty="0" smtClean="0"/>
              <a:t>practice</a:t>
            </a:r>
          </a:p>
          <a:p>
            <a:r>
              <a:rPr lang="en-GB" dirty="0" smtClean="0"/>
              <a:t>Aim </a:t>
            </a:r>
            <a:r>
              <a:rPr lang="en-GB" dirty="0"/>
              <a:t>– to train as many young people as possible on that day in CPR</a:t>
            </a:r>
          </a:p>
          <a:p>
            <a:pPr lvl="1"/>
            <a:r>
              <a:rPr lang="en-GB" dirty="0"/>
              <a:t>Target </a:t>
            </a:r>
            <a:r>
              <a:rPr lang="en-GB" dirty="0" smtClean="0"/>
              <a:t>&gt;100,000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7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defibrillation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497656"/>
              </p:ext>
            </p:extLst>
          </p:nvPr>
        </p:nvGraphicFramePr>
        <p:xfrm>
          <a:off x="532695" y="2852936"/>
          <a:ext cx="7391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/>
                <a:gridCol w="1847850"/>
                <a:gridCol w="1847850"/>
                <a:gridCol w="184785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PAD sites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March 2015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March 2016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Increase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ABL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CKW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Hull &amp; 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Total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212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481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269</a:t>
                      </a:r>
                      <a:r>
                        <a:rPr lang="en-GB" b="1" baseline="0" dirty="0" smtClean="0"/>
                        <a:t> (127%)</a:t>
                      </a:r>
                      <a:endParaRPr lang="en-GB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r="11818"/>
          <a:stretch/>
        </p:blipFill>
        <p:spPr bwMode="auto">
          <a:xfrm>
            <a:off x="6588224" y="332656"/>
            <a:ext cx="2225150" cy="210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297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Post-resuscitation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844824"/>
            <a:ext cx="7391400" cy="3962400"/>
          </a:xfrm>
        </p:spPr>
        <p:txBody>
          <a:bodyPr/>
          <a:lstStyle/>
          <a:p>
            <a:r>
              <a:rPr lang="en-GB" sz="2800" dirty="0" smtClean="0"/>
              <a:t>Inotrope support</a:t>
            </a:r>
          </a:p>
          <a:p>
            <a:pPr lvl="1"/>
            <a:r>
              <a:rPr lang="en-GB" sz="2400" dirty="0" smtClean="0"/>
              <a:t>Low dose adrenaline to support blood pressure</a:t>
            </a:r>
          </a:p>
          <a:p>
            <a:r>
              <a:rPr lang="en-GB" sz="2800" dirty="0" smtClean="0"/>
              <a:t>Synchronised DC cardioversion</a:t>
            </a:r>
          </a:p>
          <a:p>
            <a:pPr lvl="1"/>
            <a:r>
              <a:rPr lang="en-GB" sz="2400" dirty="0" smtClean="0"/>
              <a:t>To treat life-threatening </a:t>
            </a:r>
            <a:r>
              <a:rPr lang="en-GB" sz="2400" dirty="0" err="1" smtClean="0"/>
              <a:t>tachyarrhythmias</a:t>
            </a:r>
            <a:r>
              <a:rPr lang="en-GB" sz="2400" dirty="0" smtClean="0"/>
              <a:t> (fast heart rate)</a:t>
            </a:r>
          </a:p>
          <a:p>
            <a:r>
              <a:rPr lang="en-GB" sz="2800" dirty="0" smtClean="0"/>
              <a:t>External cardiac pacing</a:t>
            </a:r>
          </a:p>
          <a:p>
            <a:pPr lvl="1"/>
            <a:r>
              <a:rPr lang="en-GB" sz="2400" dirty="0" smtClean="0"/>
              <a:t>To manage life-threatening </a:t>
            </a:r>
            <a:r>
              <a:rPr lang="en-GB" sz="2400" dirty="0" err="1" smtClean="0"/>
              <a:t>bradyarrhythmias</a:t>
            </a:r>
            <a:r>
              <a:rPr lang="en-GB" sz="2400" dirty="0" smtClean="0"/>
              <a:t> (low heart rate)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3395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89356"/>
            <a:ext cx="3456128" cy="230135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17033"/>
            <a:ext cx="2376525" cy="224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" b="6738"/>
          <a:stretch/>
        </p:blipFill>
        <p:spPr bwMode="auto">
          <a:xfrm>
            <a:off x="114672" y="1700808"/>
            <a:ext cx="2543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r="7418"/>
          <a:stretch/>
        </p:blipFill>
        <p:spPr bwMode="auto">
          <a:xfrm>
            <a:off x="6444208" y="1124744"/>
            <a:ext cx="2565400" cy="213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9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YAS Cardiac </a:t>
            </a:r>
            <a:r>
              <a:rPr lang="en-GB" dirty="0"/>
              <a:t>Arrest Annual Report 2015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00808"/>
            <a:ext cx="7391400" cy="3962400"/>
          </a:xfrm>
        </p:spPr>
        <p:txBody>
          <a:bodyPr/>
          <a:lstStyle/>
          <a:p>
            <a:r>
              <a:rPr lang="en-GB" dirty="0" smtClean="0"/>
              <a:t>Resuscitation attempted </a:t>
            </a:r>
            <a:r>
              <a:rPr lang="en-GB" dirty="0"/>
              <a:t>on </a:t>
            </a:r>
            <a:r>
              <a:rPr lang="en-GB" dirty="0" smtClean="0"/>
              <a:t>2,970 patients </a:t>
            </a:r>
            <a:r>
              <a:rPr lang="en-GB" sz="2400" dirty="0" smtClean="0"/>
              <a:t>(nationally: 28,000)</a:t>
            </a:r>
            <a:endParaRPr lang="en-GB" sz="2400" dirty="0"/>
          </a:p>
          <a:p>
            <a:r>
              <a:rPr lang="en-GB" dirty="0" smtClean="0"/>
              <a:t>Return Of Spontaneous Circulation </a:t>
            </a:r>
            <a:r>
              <a:rPr lang="en-GB" dirty="0"/>
              <a:t>in 22.6</a:t>
            </a:r>
            <a:r>
              <a:rPr lang="en-GB" dirty="0" smtClean="0"/>
              <a:t>% </a:t>
            </a:r>
            <a:r>
              <a:rPr lang="en-GB" sz="2400" dirty="0" smtClean="0"/>
              <a:t>(nationally: 25%)</a:t>
            </a:r>
            <a:endParaRPr lang="en-GB" sz="2400" dirty="0"/>
          </a:p>
          <a:p>
            <a:r>
              <a:rPr lang="en-GB" dirty="0" smtClean="0"/>
              <a:t>Survival </a:t>
            </a:r>
            <a:r>
              <a:rPr lang="en-GB" dirty="0"/>
              <a:t>to Discharge for all cardiac arrests was 10.6</a:t>
            </a:r>
            <a:r>
              <a:rPr lang="en-GB" dirty="0" smtClean="0"/>
              <a:t>% </a:t>
            </a:r>
            <a:r>
              <a:rPr lang="en-GB" sz="2400" dirty="0" smtClean="0"/>
              <a:t>(nationally: 7-8%)</a:t>
            </a:r>
          </a:p>
          <a:p>
            <a:r>
              <a:rPr lang="en-GB" dirty="0"/>
              <a:t>281 patients were discharged from hospital alive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6896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/>
              <a:t>Cardiovascular Disease Outcomes Strategy for </a:t>
            </a:r>
            <a:r>
              <a:rPr lang="en-GB" b="1" dirty="0" smtClean="0"/>
              <a:t>England (2013)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Increase Survival to Discharge from Out of Hospital Cardiac Arrest by 50%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= 1,000 lives saved per year</a:t>
            </a:r>
          </a:p>
        </p:txBody>
      </p:sp>
    </p:spTree>
    <p:extLst>
      <p:ext uri="{BB962C8B-B14F-4D97-AF65-F5344CB8AC3E}">
        <p14:creationId xmlns:p14="http://schemas.microsoft.com/office/powerpoint/2010/main" val="58337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YAS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391400" cy="3962400"/>
          </a:xfrm>
        </p:spPr>
        <p:txBody>
          <a:bodyPr/>
          <a:lstStyle/>
          <a:p>
            <a:r>
              <a:rPr lang="en-GB" dirty="0" smtClean="0"/>
              <a:t>&gt;</a:t>
            </a:r>
            <a:r>
              <a:rPr lang="en-GB" dirty="0"/>
              <a:t>62% of patients were &gt;65 years old</a:t>
            </a:r>
          </a:p>
          <a:p>
            <a:r>
              <a:rPr lang="en-GB" dirty="0"/>
              <a:t>Peak </a:t>
            </a:r>
            <a:r>
              <a:rPr lang="en-GB" dirty="0" smtClean="0"/>
              <a:t>occurrences:</a:t>
            </a:r>
          </a:p>
          <a:p>
            <a:pPr lvl="1"/>
            <a:r>
              <a:rPr lang="en-GB" dirty="0" smtClean="0"/>
              <a:t>January</a:t>
            </a:r>
          </a:p>
          <a:p>
            <a:pPr lvl="1"/>
            <a:r>
              <a:rPr lang="en-GB" dirty="0" smtClean="0"/>
              <a:t>Saturday</a:t>
            </a:r>
          </a:p>
          <a:p>
            <a:pPr lvl="1"/>
            <a:r>
              <a:rPr lang="en-GB" dirty="0" smtClean="0"/>
              <a:t>Between 08:00hr </a:t>
            </a:r>
            <a:r>
              <a:rPr lang="en-GB" dirty="0"/>
              <a:t>and </a:t>
            </a:r>
            <a:r>
              <a:rPr lang="en-GB" dirty="0" smtClean="0"/>
              <a:t>09:00hr</a:t>
            </a:r>
            <a:endParaRPr lang="en-GB" dirty="0"/>
          </a:p>
          <a:p>
            <a:r>
              <a:rPr lang="en-GB" dirty="0" smtClean="0"/>
              <a:t>Wide variation in Survival to Discharge rates</a:t>
            </a:r>
          </a:p>
        </p:txBody>
      </p:sp>
    </p:spTree>
    <p:extLst>
      <p:ext uri="{BB962C8B-B14F-4D97-AF65-F5344CB8AC3E}">
        <p14:creationId xmlns:p14="http://schemas.microsoft.com/office/powerpoint/2010/main" val="83576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18.6</a:t>
            </a:r>
            <a:r>
              <a:rPr lang="en-GB" dirty="0"/>
              <a:t>% of patients presented with a shockable </a:t>
            </a:r>
            <a:r>
              <a:rPr lang="en-GB" dirty="0" smtClean="0"/>
              <a:t>rhythm, i.e. amenable to defibrillation</a:t>
            </a:r>
            <a:endParaRPr lang="en-GB" dirty="0"/>
          </a:p>
          <a:p>
            <a:r>
              <a:rPr lang="en-GB" dirty="0" smtClean="0"/>
              <a:t>Bystander </a:t>
            </a:r>
            <a:r>
              <a:rPr lang="en-GB" dirty="0"/>
              <a:t>CPR </a:t>
            </a:r>
            <a:r>
              <a:rPr lang="en-GB" dirty="0" smtClean="0"/>
              <a:t>performed on </a:t>
            </a:r>
            <a:r>
              <a:rPr lang="en-GB" dirty="0"/>
              <a:t>49.6</a:t>
            </a:r>
            <a:r>
              <a:rPr lang="en-GB" dirty="0" smtClean="0"/>
              <a:t>% </a:t>
            </a:r>
            <a:r>
              <a:rPr lang="en-GB" sz="2400" dirty="0" smtClean="0"/>
              <a:t>(Norway: 73%)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5145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Chain of Survival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9" y="2060848"/>
            <a:ext cx="8548473" cy="363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40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CPR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</a:t>
            </a:r>
            <a:r>
              <a:rPr lang="en-GB" dirty="0" err="1" smtClean="0"/>
              <a:t>Heartstart</a:t>
            </a:r>
            <a:r>
              <a:rPr lang="en-GB" dirty="0" smtClean="0"/>
              <a:t>’ - 2013 - European Resuscitation Council</a:t>
            </a:r>
          </a:p>
          <a:p>
            <a:r>
              <a:rPr lang="en-GB" dirty="0" smtClean="0"/>
              <a:t>‘Lifesaver’ DVD to all secondary schools</a:t>
            </a:r>
          </a:p>
          <a:p>
            <a:r>
              <a:rPr lang="en-GB" dirty="0" smtClean="0"/>
              <a:t>Primary aims:</a:t>
            </a:r>
          </a:p>
          <a:p>
            <a:pPr lvl="1"/>
            <a:r>
              <a:rPr lang="en-GB" dirty="0" smtClean="0"/>
              <a:t>teach skills required to save a life</a:t>
            </a:r>
          </a:p>
          <a:p>
            <a:pPr lvl="1"/>
            <a:r>
              <a:rPr lang="en-GB" dirty="0" smtClean="0"/>
              <a:t>improve bystander CPR rates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2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Restart a Heart day 2014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4153272" cy="39624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Visited approx. 50 schools</a:t>
            </a:r>
          </a:p>
          <a:p>
            <a:r>
              <a:rPr lang="en-GB" dirty="0"/>
              <a:t>Taught 11,500 students CPR in a day</a:t>
            </a:r>
          </a:p>
          <a:p>
            <a:r>
              <a:rPr lang="en-GB" dirty="0"/>
              <a:t>&gt;</a:t>
            </a:r>
            <a:r>
              <a:rPr lang="en-GB" dirty="0" smtClean="0"/>
              <a:t>200 </a:t>
            </a:r>
            <a:r>
              <a:rPr lang="en-GB" dirty="0"/>
              <a:t>clinical staff and CFR volunteers</a:t>
            </a:r>
          </a:p>
          <a:p>
            <a:r>
              <a:rPr lang="en-GB" dirty="0" smtClean="0"/>
              <a:t>BHF provided </a:t>
            </a:r>
            <a:r>
              <a:rPr lang="en-GB" dirty="0"/>
              <a:t>manikins through launch of Nation of Lifesavers campaign</a:t>
            </a:r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4916" y="3573016"/>
            <a:ext cx="3879424" cy="21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785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it again?</a:t>
            </a:r>
            <a:endParaRPr lang="en-GB" dirty="0"/>
          </a:p>
        </p:txBody>
      </p:sp>
      <p:pic>
        <p:nvPicPr>
          <p:cNvPr id="4" name="Picture 2" descr="C:\Users\jason.carlyon\AppData\Local\Microsoft\Windows\Temporary Internet Files\Content.Outlook\7LMP3HNJ\226291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4467257" cy="31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jason.carlyon\AppData\Local\Microsoft\Windows\Temporary Internet Files\Content.Outlook\7LMP3HNJ\downloadfile-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447218" cy="315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5292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136185"/>
      </a:dk2>
      <a:lt2>
        <a:srgbClr val="91D3ED"/>
      </a:lt2>
      <a:accent1>
        <a:srgbClr val="BBE0E3"/>
      </a:accent1>
      <a:accent2>
        <a:srgbClr val="2093C4"/>
      </a:accent2>
      <a:accent3>
        <a:srgbClr val="FFFFFF"/>
      </a:accent3>
      <a:accent4>
        <a:srgbClr val="000000"/>
      </a:accent4>
      <a:accent5>
        <a:srgbClr val="DAEDEF"/>
      </a:accent5>
      <a:accent6>
        <a:srgbClr val="1C85B1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-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-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5769D82ED62448EAF6FFD3E95A92C" ma:contentTypeVersion="2" ma:contentTypeDescription="Create a new document." ma:contentTypeScope="" ma:versionID="71a72dca971b4bffd74a3c85b038f549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b9a2b52b4cce22ada3e53273e59742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4F11BC7-F774-42DA-BCBD-44DE3A110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46FD3CA-C35B-4C64-912A-DD35BAB95D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AA9F2B-0D94-4E16-8953-13B31A6BD13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 August Board</Template>
  <TotalTime>6012</TotalTime>
  <Words>546</Words>
  <Application>Microsoft Office PowerPoint</Application>
  <PresentationFormat>On-screen Show (4:3)</PresentationFormat>
  <Paragraphs>109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PowerPoint Presentation</vt:lpstr>
      <vt:lpstr>YAS Cardiac Arrest Annual Report 2015 </vt:lpstr>
      <vt:lpstr>National strategy</vt:lpstr>
      <vt:lpstr>YAS findings</vt:lpstr>
      <vt:lpstr>PowerPoint Presentation</vt:lpstr>
      <vt:lpstr>Chain of Survival</vt:lpstr>
      <vt:lpstr>Early CPR</vt:lpstr>
      <vt:lpstr>Restart a Heart day 2014</vt:lpstr>
      <vt:lpstr>Why do it again?</vt:lpstr>
      <vt:lpstr>Restart a Heart day 2015</vt:lpstr>
      <vt:lpstr>PowerPoint Presentation</vt:lpstr>
      <vt:lpstr>Spreading best practice</vt:lpstr>
      <vt:lpstr>National Restart a Heart day</vt:lpstr>
      <vt:lpstr>Early defibrillation</vt:lpstr>
      <vt:lpstr>Post-resuscitation care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BUSINESS PLANNING</dc:title>
  <dc:creator>joanne</dc:creator>
  <cp:lastModifiedBy>Luke Playford</cp:lastModifiedBy>
  <cp:revision>130</cp:revision>
  <cp:lastPrinted>2016-05-19T10:43:34Z</cp:lastPrinted>
  <dcterms:created xsi:type="dcterms:W3CDTF">2010-09-15T16:01:08Z</dcterms:created>
  <dcterms:modified xsi:type="dcterms:W3CDTF">2016-05-19T10:47:56Z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0x01010044B5769D82ED62448EAF6FFD3E95A92C</vt:lpwstr>
  </property>
</Properties>
</file>